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  <p:sldId id="262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9999"/>
    <a:srgbClr val="0066FF"/>
    <a:srgbClr val="FF3300"/>
    <a:srgbClr val="008000"/>
    <a:srgbClr val="00CC00"/>
    <a:srgbClr val="000000"/>
    <a:srgbClr val="008080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28" autoAdjust="0"/>
    <p:restoredTop sz="94640" autoAdjust="0"/>
  </p:normalViewPr>
  <p:slideViewPr>
    <p:cSldViewPr>
      <p:cViewPr varScale="1">
        <p:scale>
          <a:sx n="74" d="100"/>
          <a:sy n="74" d="100"/>
        </p:scale>
        <p:origin x="-414" y="-96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7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198" b="1" i="0" u="none" strike="noStrike" baseline="0">
                <a:solidFill>
                  <a:srgbClr val="000000"/>
                </a:solidFill>
                <a:uLnTx/>
                <a:uFillTx/>
                <a:latin typeface="Garamond"/>
                <a:ea typeface="Garamond"/>
                <a:cs typeface="Garamond"/>
              </a:defRPr>
            </a:pPr>
            <a:r>
              <a:rPr lang="en-US" dirty="0"/>
              <a:t>eMedia Projected Revenue</a:t>
            </a:r>
          </a:p>
        </c:rich>
      </c:tx>
      <c:layout>
        <c:manualLayout>
          <c:xMode val="edge"/>
          <c:yMode val="edge"/>
          <c:x val="0.30093676814988429"/>
          <c:y val="1.9313304721030065E-2"/>
        </c:manualLayout>
      </c:layout>
      <c:spPr>
        <a:noFill/>
        <a:ln w="25380">
          <a:noFill/>
        </a:ln>
      </c:spPr>
    </c:title>
    <c:view3D>
      <c:hPercent val="4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7096018735363031"/>
          <c:y val="0.18884120171673868"/>
          <c:w val="0.81733021077283352"/>
          <c:h val="0.58583690987124226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spPr>
            <a:solidFill>
              <a:srgbClr val="808080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Sheet1!$B$2:$B$3</c:f>
              <c:numCache>
                <c:formatCode>#,##0</c:formatCode>
                <c:ptCount val="2"/>
                <c:pt idx="0">
                  <c:v>17000</c:v>
                </c:pt>
                <c:pt idx="1">
                  <c:v>14500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spPr>
            <a:solidFill>
              <a:srgbClr val="999933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Sheet1!$C$2:$C$3</c:f>
              <c:numCache>
                <c:formatCode>#,##0</c:formatCode>
                <c:ptCount val="2"/>
                <c:pt idx="0">
                  <c:v>13500</c:v>
                </c:pt>
                <c:pt idx="1">
                  <c:v>11000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spPr>
            <a:solidFill>
              <a:srgbClr val="4C6D80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Sheet1!$D$2:$D$3</c:f>
              <c:numCache>
                <c:formatCode>#,##0</c:formatCode>
                <c:ptCount val="2"/>
                <c:pt idx="0">
                  <c:v>16000</c:v>
                </c:pt>
                <c:pt idx="1">
                  <c:v>15000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spPr>
            <a:solidFill>
              <a:srgbClr val="B2B2B2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Sheet1!$E$2:$E$3</c:f>
              <c:numCache>
                <c:formatCode>#,##0</c:formatCode>
                <c:ptCount val="2"/>
                <c:pt idx="0">
                  <c:v>19500</c:v>
                </c:pt>
                <c:pt idx="1">
                  <c:v>17500</c:v>
                </c:pt>
              </c:numCache>
            </c:numRef>
          </c:val>
        </c:ser>
        <c:gapDepth val="0"/>
        <c:shape val="box"/>
        <c:axId val="70563712"/>
        <c:axId val="70751744"/>
        <c:axId val="0"/>
      </c:bar3DChart>
      <c:catAx>
        <c:axId val="70563712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998" b="1" i="0" u="none" strike="noStrike" baseline="0">
                <a:solidFill>
                  <a:srgbClr val="000000"/>
                </a:solidFill>
                <a:uLnTx/>
                <a:uFillTx/>
                <a:latin typeface="Garamond"/>
                <a:ea typeface="Garamond"/>
                <a:cs typeface="Garamond"/>
              </a:defRPr>
            </a:pPr>
            <a:endParaRPr lang="en-US"/>
          </a:p>
        </c:txPr>
        <c:crossAx val="70751744"/>
        <c:crosses val="autoZero"/>
        <c:auto val="1"/>
        <c:lblAlgn val="ctr"/>
        <c:lblOffset val="100"/>
        <c:tickLblSkip val="1"/>
        <c:tickMarkSkip val="1"/>
      </c:catAx>
      <c:valAx>
        <c:axId val="70751744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9" b="1" i="0" u="none" strike="noStrike" baseline="0">
                    <a:solidFill>
                      <a:srgbClr val="000000"/>
                    </a:solidFill>
                    <a:uLnTx/>
                    <a:uFillTx/>
                    <a:latin typeface="Garamond"/>
                    <a:ea typeface="Garamond"/>
                    <a:cs typeface="Garamond"/>
                  </a:defRPr>
                </a:pPr>
                <a:r>
                  <a:rPr lang="en-US"/>
                  <a:t>Revenue</a:t>
                </a:r>
              </a:p>
            </c:rich>
          </c:tx>
          <c:layout>
            <c:manualLayout>
              <c:xMode val="edge"/>
              <c:yMode val="edge"/>
              <c:x val="3.6299765807962618E-2"/>
              <c:y val="0.39914163090128757"/>
            </c:manualLayout>
          </c:layout>
          <c:spPr>
            <a:noFill/>
            <a:ln w="25380">
              <a:noFill/>
            </a:ln>
          </c:spPr>
        </c:title>
        <c:numFmt formatCode="\$#,##0_);[Red]\(\$#,##0\)" sourceLinked="0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rgbClr val="000000"/>
                </a:solidFill>
                <a:uLnTx/>
                <a:uFillTx/>
                <a:latin typeface="Garamond"/>
                <a:ea typeface="Garamond"/>
                <a:cs typeface="Garamond"/>
              </a:defRPr>
            </a:pPr>
            <a:endParaRPr lang="en-US"/>
          </a:p>
        </c:txPr>
        <c:crossAx val="70563712"/>
        <c:crosses val="autoZero"/>
        <c:crossBetween val="between"/>
      </c:valAx>
      <c:spPr>
        <a:noFill/>
        <a:ln w="25380">
          <a:noFill/>
        </a:ln>
      </c:spPr>
    </c:plotArea>
    <c:legend>
      <c:legendPos val="b"/>
      <c:layout>
        <c:manualLayout>
          <c:xMode val="edge"/>
          <c:yMode val="edge"/>
          <c:x val="0.24941451990632368"/>
          <c:y val="0.91416309012875541"/>
          <c:w val="0.50351288056205856"/>
          <c:h val="8.1545064377682885E-2"/>
        </c:manualLayout>
      </c:layout>
      <c:spPr>
        <a:noFill/>
        <a:ln w="3173">
          <a:solidFill>
            <a:srgbClr val="000000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rgbClr val="000000"/>
              </a:solidFill>
              <a:uLnTx/>
              <a:uFillTx/>
              <a:latin typeface="Garamond"/>
              <a:ea typeface="Garamond"/>
              <a:cs typeface="Garamond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rgbClr val="000000"/>
          </a:solidFill>
          <a:uLnTx/>
          <a:uFillTx/>
          <a:latin typeface="Garamond"/>
          <a:ea typeface="Garamond"/>
          <a:cs typeface="Garamond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CBD11-DA7F-4341-9B9A-B006D10FE6FA}" type="doc">
      <dgm:prSet loTypeId="urn:microsoft.com/office/officeart/2005/8/layout/list1" loCatId="list" qsTypeId="urn:microsoft.com/office/officeart/2005/8/quickstyle/simple5#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58119F-8A4F-4AB8-B1B1-6A1148592577}">
      <dgm:prSet/>
      <dgm:spPr/>
      <dgm:t>
        <a:bodyPr/>
        <a:lstStyle/>
        <a:p>
          <a:pPr rtl="0"/>
          <a:r>
            <a:rPr lang="en-US" dirty="0" smtClean="0"/>
            <a:t>Our Partners</a:t>
          </a:r>
          <a:endParaRPr lang="en-US" dirty="0"/>
        </a:p>
      </dgm:t>
    </dgm:pt>
    <dgm:pt modelId="{6B6A0072-DDFA-4386-BAB0-B11C86CBD6CE}" type="parTrans" cxnId="{D8DCD631-26EB-4D7F-ADBD-37D12A86F767}">
      <dgm:prSet/>
      <dgm:spPr/>
      <dgm:t>
        <a:bodyPr/>
        <a:lstStyle/>
        <a:p>
          <a:endParaRPr lang="en-US"/>
        </a:p>
      </dgm:t>
    </dgm:pt>
    <dgm:pt modelId="{CC3CC913-EB68-40DE-B128-92823FFA7D0B}" type="sibTrans" cxnId="{D8DCD631-26EB-4D7F-ADBD-37D12A86F767}">
      <dgm:prSet/>
      <dgm:spPr/>
      <dgm:t>
        <a:bodyPr/>
        <a:lstStyle/>
        <a:p>
          <a:endParaRPr lang="en-US"/>
        </a:p>
      </dgm:t>
    </dgm:pt>
    <dgm:pt modelId="{0FC34C1F-B32E-451B-97D0-C928D0E29A99}">
      <dgm:prSet/>
      <dgm:spPr/>
      <dgm:t>
        <a:bodyPr/>
        <a:lstStyle/>
        <a:p>
          <a:pPr rtl="0"/>
          <a:r>
            <a:rPr lang="en-US" dirty="0" smtClean="0"/>
            <a:t>The eMedia unit</a:t>
          </a:r>
          <a:endParaRPr lang="en-US" dirty="0"/>
        </a:p>
      </dgm:t>
    </dgm:pt>
    <dgm:pt modelId="{6FC68F6C-F5D9-4ECF-97E2-231857257D65}" type="parTrans" cxnId="{3068E643-A212-45F9-90AB-DD30E8D02418}">
      <dgm:prSet/>
      <dgm:spPr/>
      <dgm:t>
        <a:bodyPr/>
        <a:lstStyle/>
        <a:p>
          <a:endParaRPr lang="en-US"/>
        </a:p>
      </dgm:t>
    </dgm:pt>
    <dgm:pt modelId="{951213EB-921E-4E89-B752-2A73A809B74D}" type="sibTrans" cxnId="{3068E643-A212-45F9-90AB-DD30E8D02418}">
      <dgm:prSet/>
      <dgm:spPr/>
      <dgm:t>
        <a:bodyPr/>
        <a:lstStyle/>
        <a:p>
          <a:endParaRPr lang="en-US"/>
        </a:p>
      </dgm:t>
    </dgm:pt>
    <dgm:pt modelId="{F10B8AF0-CE7C-4E12-B01B-6CDDA2E62913}">
      <dgm:prSet/>
      <dgm:spPr/>
      <dgm:t>
        <a:bodyPr/>
        <a:lstStyle/>
        <a:p>
          <a:pPr rtl="0"/>
          <a:r>
            <a:rPr lang="en-US" dirty="0" smtClean="0"/>
            <a:t>QST </a:t>
          </a:r>
          <a:r>
            <a:rPr lang="en-US" dirty="0" err="1" smtClean="0"/>
            <a:t>MediaCom</a:t>
          </a:r>
          <a:endParaRPr lang="en-US" dirty="0"/>
        </a:p>
      </dgm:t>
    </dgm:pt>
    <dgm:pt modelId="{59B69159-2E32-4F62-B9E8-F998D4108139}" type="parTrans" cxnId="{D06E782B-1198-4298-9981-67A1B0BB2AB8}">
      <dgm:prSet/>
      <dgm:spPr/>
      <dgm:t>
        <a:bodyPr/>
        <a:lstStyle/>
        <a:p>
          <a:endParaRPr lang="en-US"/>
        </a:p>
      </dgm:t>
    </dgm:pt>
    <dgm:pt modelId="{0A431398-330E-4693-9F9D-A48BEFED6E26}" type="sibTrans" cxnId="{D06E782B-1198-4298-9981-67A1B0BB2AB8}">
      <dgm:prSet/>
      <dgm:spPr/>
      <dgm:t>
        <a:bodyPr/>
        <a:lstStyle/>
        <a:p>
          <a:endParaRPr lang="en-US"/>
        </a:p>
      </dgm:t>
    </dgm:pt>
    <dgm:pt modelId="{EC4BA5F7-7E09-45F9-AAF7-52BA4A69BD59}" type="pres">
      <dgm:prSet presAssocID="{E06CBD11-DA7F-4341-9B9A-B006D10FE6F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B1A0FF9-ABCE-43CE-846D-0E558494B643}" type="pres">
      <dgm:prSet presAssocID="{F10B8AF0-CE7C-4E12-B01B-6CDDA2E62913}" presName="parentLin" presStyleCnt="0"/>
      <dgm:spPr/>
    </dgm:pt>
    <dgm:pt modelId="{5B933FAC-FA63-4278-B3E5-1C0E6D89CAAB}" type="pres">
      <dgm:prSet presAssocID="{F10B8AF0-CE7C-4E12-B01B-6CDDA2E6291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B577B66-E5C6-41F6-8A15-C64F9FAED28D}" type="pres">
      <dgm:prSet presAssocID="{F10B8AF0-CE7C-4E12-B01B-6CDDA2E6291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4F66B-B63A-4033-8A5E-5C6A0668297B}" type="pres">
      <dgm:prSet presAssocID="{F10B8AF0-CE7C-4E12-B01B-6CDDA2E62913}" presName="negativeSpace" presStyleCnt="0"/>
      <dgm:spPr/>
    </dgm:pt>
    <dgm:pt modelId="{83BFA5F3-197B-48F6-86B2-459F68088928}" type="pres">
      <dgm:prSet presAssocID="{F10B8AF0-CE7C-4E12-B01B-6CDDA2E62913}" presName="childText" presStyleLbl="conFgAcc1" presStyleIdx="0" presStyleCnt="3">
        <dgm:presLayoutVars>
          <dgm:bulletEnabled val="1"/>
        </dgm:presLayoutVars>
      </dgm:prSet>
      <dgm:spPr/>
    </dgm:pt>
    <dgm:pt modelId="{B42BC098-0563-4BAB-B077-9D3FCFCE7BC2}" type="pres">
      <dgm:prSet presAssocID="{0A431398-330E-4693-9F9D-A48BEFED6E26}" presName="spaceBetweenRectangles" presStyleCnt="0"/>
      <dgm:spPr/>
    </dgm:pt>
    <dgm:pt modelId="{2D8AA04B-2FE9-4C01-B575-D9AC23731247}" type="pres">
      <dgm:prSet presAssocID="{B258119F-8A4F-4AB8-B1B1-6A1148592577}" presName="parentLin" presStyleCnt="0"/>
      <dgm:spPr/>
    </dgm:pt>
    <dgm:pt modelId="{4D5D85BF-DBCB-4D47-A87A-E307DC6D01FD}" type="pres">
      <dgm:prSet presAssocID="{B258119F-8A4F-4AB8-B1B1-6A114859257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C704961-CAD3-4DAB-870D-C4EABC0A5FA4}" type="pres">
      <dgm:prSet presAssocID="{B258119F-8A4F-4AB8-B1B1-6A114859257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6B2BB-3A47-48AF-8A37-68D101D46B5E}" type="pres">
      <dgm:prSet presAssocID="{B258119F-8A4F-4AB8-B1B1-6A1148592577}" presName="negativeSpace" presStyleCnt="0"/>
      <dgm:spPr/>
    </dgm:pt>
    <dgm:pt modelId="{7B33AED0-3E88-4CF6-8F98-98F0109BB674}" type="pres">
      <dgm:prSet presAssocID="{B258119F-8A4F-4AB8-B1B1-6A1148592577}" presName="childText" presStyleLbl="conFgAcc1" presStyleIdx="1" presStyleCnt="3">
        <dgm:presLayoutVars>
          <dgm:bulletEnabled val="1"/>
        </dgm:presLayoutVars>
      </dgm:prSet>
      <dgm:spPr/>
    </dgm:pt>
    <dgm:pt modelId="{313F11A1-8544-4F57-870B-EB00AD4D1553}" type="pres">
      <dgm:prSet presAssocID="{CC3CC913-EB68-40DE-B128-92823FFA7D0B}" presName="spaceBetweenRectangles" presStyleCnt="0"/>
      <dgm:spPr/>
    </dgm:pt>
    <dgm:pt modelId="{2847CDCB-67CD-4564-8E22-3485A4E40974}" type="pres">
      <dgm:prSet presAssocID="{0FC34C1F-B32E-451B-97D0-C928D0E29A99}" presName="parentLin" presStyleCnt="0"/>
      <dgm:spPr/>
    </dgm:pt>
    <dgm:pt modelId="{CF5931C4-6413-479B-8DC4-7F7221C71139}" type="pres">
      <dgm:prSet presAssocID="{0FC34C1F-B32E-451B-97D0-C928D0E29A9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D651E236-A486-4BC9-B7EB-35F0E77CE91C}" type="pres">
      <dgm:prSet presAssocID="{0FC34C1F-B32E-451B-97D0-C928D0E29A9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203A1-87B5-468B-81B9-3C6680A21A25}" type="pres">
      <dgm:prSet presAssocID="{0FC34C1F-B32E-451B-97D0-C928D0E29A99}" presName="negativeSpace" presStyleCnt="0"/>
      <dgm:spPr/>
    </dgm:pt>
    <dgm:pt modelId="{F63E1874-5430-4933-94D2-07988B1BAB49}" type="pres">
      <dgm:prSet presAssocID="{0FC34C1F-B32E-451B-97D0-C928D0E29A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82ECE41-1E17-4EBE-8E9C-DD6B5BD96A2C}" type="presOf" srcId="{B258119F-8A4F-4AB8-B1B1-6A1148592577}" destId="{4D5D85BF-DBCB-4D47-A87A-E307DC6D01FD}" srcOrd="0" destOrd="0" presId="urn:microsoft.com/office/officeart/2005/8/layout/list1"/>
    <dgm:cxn modelId="{AC348102-C88B-4408-8E14-18E126D88CB3}" type="presOf" srcId="{0FC34C1F-B32E-451B-97D0-C928D0E29A99}" destId="{D651E236-A486-4BC9-B7EB-35F0E77CE91C}" srcOrd="1" destOrd="0" presId="urn:microsoft.com/office/officeart/2005/8/layout/list1"/>
    <dgm:cxn modelId="{8D580A17-9306-4A29-9975-AE0B1F8C2FCB}" type="presOf" srcId="{0FC34C1F-B32E-451B-97D0-C928D0E29A99}" destId="{CF5931C4-6413-479B-8DC4-7F7221C71139}" srcOrd="0" destOrd="0" presId="urn:microsoft.com/office/officeart/2005/8/layout/list1"/>
    <dgm:cxn modelId="{CC659D88-F415-4998-A863-94F7457B9178}" type="presOf" srcId="{F10B8AF0-CE7C-4E12-B01B-6CDDA2E62913}" destId="{7B577B66-E5C6-41F6-8A15-C64F9FAED28D}" srcOrd="1" destOrd="0" presId="urn:microsoft.com/office/officeart/2005/8/layout/list1"/>
    <dgm:cxn modelId="{6F48D744-478C-4EDA-9CBB-A99550E1B72C}" type="presOf" srcId="{F10B8AF0-CE7C-4E12-B01B-6CDDA2E62913}" destId="{5B933FAC-FA63-4278-B3E5-1C0E6D89CAAB}" srcOrd="0" destOrd="0" presId="urn:microsoft.com/office/officeart/2005/8/layout/list1"/>
    <dgm:cxn modelId="{300CDB73-AD97-44C9-8576-934D83D61025}" type="presOf" srcId="{E06CBD11-DA7F-4341-9B9A-B006D10FE6FA}" destId="{EC4BA5F7-7E09-45F9-AAF7-52BA4A69BD59}" srcOrd="0" destOrd="0" presId="urn:microsoft.com/office/officeart/2005/8/layout/list1"/>
    <dgm:cxn modelId="{698F3288-EDC4-4BD0-9C91-DD9DD1C2CAC7}" type="presOf" srcId="{B258119F-8A4F-4AB8-B1B1-6A1148592577}" destId="{EC704961-CAD3-4DAB-870D-C4EABC0A5FA4}" srcOrd="1" destOrd="0" presId="urn:microsoft.com/office/officeart/2005/8/layout/list1"/>
    <dgm:cxn modelId="{D8DCD631-26EB-4D7F-ADBD-37D12A86F767}" srcId="{E06CBD11-DA7F-4341-9B9A-B006D10FE6FA}" destId="{B258119F-8A4F-4AB8-B1B1-6A1148592577}" srcOrd="1" destOrd="0" parTransId="{6B6A0072-DDFA-4386-BAB0-B11C86CBD6CE}" sibTransId="{CC3CC913-EB68-40DE-B128-92823FFA7D0B}"/>
    <dgm:cxn modelId="{D06E782B-1198-4298-9981-67A1B0BB2AB8}" srcId="{E06CBD11-DA7F-4341-9B9A-B006D10FE6FA}" destId="{F10B8AF0-CE7C-4E12-B01B-6CDDA2E62913}" srcOrd="0" destOrd="0" parTransId="{59B69159-2E32-4F62-B9E8-F998D4108139}" sibTransId="{0A431398-330E-4693-9F9D-A48BEFED6E26}"/>
    <dgm:cxn modelId="{3068E643-A212-45F9-90AB-DD30E8D02418}" srcId="{E06CBD11-DA7F-4341-9B9A-B006D10FE6FA}" destId="{0FC34C1F-B32E-451B-97D0-C928D0E29A99}" srcOrd="2" destOrd="0" parTransId="{6FC68F6C-F5D9-4ECF-97E2-231857257D65}" sibTransId="{951213EB-921E-4E89-B752-2A73A809B74D}"/>
    <dgm:cxn modelId="{754A1F41-E7B3-46C5-A458-53EB61EB6999}" type="presParOf" srcId="{EC4BA5F7-7E09-45F9-AAF7-52BA4A69BD59}" destId="{8B1A0FF9-ABCE-43CE-846D-0E558494B643}" srcOrd="0" destOrd="0" presId="urn:microsoft.com/office/officeart/2005/8/layout/list1"/>
    <dgm:cxn modelId="{5E929FBD-B887-43DF-A502-69FA1D4650EB}" type="presParOf" srcId="{8B1A0FF9-ABCE-43CE-846D-0E558494B643}" destId="{5B933FAC-FA63-4278-B3E5-1C0E6D89CAAB}" srcOrd="0" destOrd="0" presId="urn:microsoft.com/office/officeart/2005/8/layout/list1"/>
    <dgm:cxn modelId="{5E356FF4-BFFD-4722-8687-43CFDBE9CC32}" type="presParOf" srcId="{8B1A0FF9-ABCE-43CE-846D-0E558494B643}" destId="{7B577B66-E5C6-41F6-8A15-C64F9FAED28D}" srcOrd="1" destOrd="0" presId="urn:microsoft.com/office/officeart/2005/8/layout/list1"/>
    <dgm:cxn modelId="{92BA5AA0-340C-4308-A7AD-90403A803B42}" type="presParOf" srcId="{EC4BA5F7-7E09-45F9-AAF7-52BA4A69BD59}" destId="{3394F66B-B63A-4033-8A5E-5C6A0668297B}" srcOrd="1" destOrd="0" presId="urn:microsoft.com/office/officeart/2005/8/layout/list1"/>
    <dgm:cxn modelId="{08425015-166D-480D-9EDA-29415DBFEB0C}" type="presParOf" srcId="{EC4BA5F7-7E09-45F9-AAF7-52BA4A69BD59}" destId="{83BFA5F3-197B-48F6-86B2-459F68088928}" srcOrd="2" destOrd="0" presId="urn:microsoft.com/office/officeart/2005/8/layout/list1"/>
    <dgm:cxn modelId="{8EC5749B-76B0-4A22-89EC-8F7335EA5C13}" type="presParOf" srcId="{EC4BA5F7-7E09-45F9-AAF7-52BA4A69BD59}" destId="{B42BC098-0563-4BAB-B077-9D3FCFCE7BC2}" srcOrd="3" destOrd="0" presId="urn:microsoft.com/office/officeart/2005/8/layout/list1"/>
    <dgm:cxn modelId="{28B625B9-76AC-45B9-ADDB-A8CBEF568449}" type="presParOf" srcId="{EC4BA5F7-7E09-45F9-AAF7-52BA4A69BD59}" destId="{2D8AA04B-2FE9-4C01-B575-D9AC23731247}" srcOrd="4" destOrd="0" presId="urn:microsoft.com/office/officeart/2005/8/layout/list1"/>
    <dgm:cxn modelId="{22E533DC-1ADC-47A7-B88C-3A34FC35C7C5}" type="presParOf" srcId="{2D8AA04B-2FE9-4C01-B575-D9AC23731247}" destId="{4D5D85BF-DBCB-4D47-A87A-E307DC6D01FD}" srcOrd="0" destOrd="0" presId="urn:microsoft.com/office/officeart/2005/8/layout/list1"/>
    <dgm:cxn modelId="{03C4CF63-977D-48B8-A05C-67C90C271A8A}" type="presParOf" srcId="{2D8AA04B-2FE9-4C01-B575-D9AC23731247}" destId="{EC704961-CAD3-4DAB-870D-C4EABC0A5FA4}" srcOrd="1" destOrd="0" presId="urn:microsoft.com/office/officeart/2005/8/layout/list1"/>
    <dgm:cxn modelId="{04A37216-7C50-4140-BA14-0883B157B58B}" type="presParOf" srcId="{EC4BA5F7-7E09-45F9-AAF7-52BA4A69BD59}" destId="{D0D6B2BB-3A47-48AF-8A37-68D101D46B5E}" srcOrd="5" destOrd="0" presId="urn:microsoft.com/office/officeart/2005/8/layout/list1"/>
    <dgm:cxn modelId="{A3E346CF-41B8-4174-AA6B-A6CCF39F8922}" type="presParOf" srcId="{EC4BA5F7-7E09-45F9-AAF7-52BA4A69BD59}" destId="{7B33AED0-3E88-4CF6-8F98-98F0109BB674}" srcOrd="6" destOrd="0" presId="urn:microsoft.com/office/officeart/2005/8/layout/list1"/>
    <dgm:cxn modelId="{F2E19FAD-D136-4EDF-8A4B-5319660ECD94}" type="presParOf" srcId="{EC4BA5F7-7E09-45F9-AAF7-52BA4A69BD59}" destId="{313F11A1-8544-4F57-870B-EB00AD4D1553}" srcOrd="7" destOrd="0" presId="urn:microsoft.com/office/officeart/2005/8/layout/list1"/>
    <dgm:cxn modelId="{9D970303-8480-4BEB-9F8C-9330B2ABDF47}" type="presParOf" srcId="{EC4BA5F7-7E09-45F9-AAF7-52BA4A69BD59}" destId="{2847CDCB-67CD-4564-8E22-3485A4E40974}" srcOrd="8" destOrd="0" presId="urn:microsoft.com/office/officeart/2005/8/layout/list1"/>
    <dgm:cxn modelId="{04CF9CF0-682A-403C-B22B-DD4B1E1AD7F0}" type="presParOf" srcId="{2847CDCB-67CD-4564-8E22-3485A4E40974}" destId="{CF5931C4-6413-479B-8DC4-7F7221C71139}" srcOrd="0" destOrd="0" presId="urn:microsoft.com/office/officeart/2005/8/layout/list1"/>
    <dgm:cxn modelId="{C4D572B7-BB54-4DD6-9922-725FAA62A1AA}" type="presParOf" srcId="{2847CDCB-67CD-4564-8E22-3485A4E40974}" destId="{D651E236-A486-4BC9-B7EB-35F0E77CE91C}" srcOrd="1" destOrd="0" presId="urn:microsoft.com/office/officeart/2005/8/layout/list1"/>
    <dgm:cxn modelId="{EC3EA15B-5A5C-4EDD-8BB7-C2CDE2CDDC1D}" type="presParOf" srcId="{EC4BA5F7-7E09-45F9-AAF7-52BA4A69BD59}" destId="{F83203A1-87B5-468B-81B9-3C6680A21A25}" srcOrd="9" destOrd="0" presId="urn:microsoft.com/office/officeart/2005/8/layout/list1"/>
    <dgm:cxn modelId="{CA7D4F46-5C13-4ACB-AF37-6D25958D8804}" type="presParOf" srcId="{EC4BA5F7-7E09-45F9-AAF7-52BA4A69BD59}" destId="{F63E1874-5430-4933-94D2-07988B1BAB49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#1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1610B7-1CCC-4A12-822F-E3A32C0724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CB04DF-D6E1-4551-A819-CBA45DC0DF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6D03D-4214-45F1-BA7F-CA87E0BA80C4}" type="slidenum">
              <a:rPr lang="en-US"/>
              <a:pPr/>
              <a:t>1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868BA-D178-46DC-A90A-587135FE6877}" type="slidenum">
              <a:rPr lang="en-US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r>
              <a:rPr lang="en-US" baseline="0" dirty="0" smtClean="0"/>
              <a:t> with Ray about graphic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CB04DF-D6E1-4551-A819-CBA45DC0DF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72015-BA2A-48CB-9EBD-EF34FF304120}" type="slidenum">
              <a:rPr lang="en-US"/>
              <a:pPr/>
              <a:t>7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FA2D-097F-4ACC-B09D-54BC53BDB656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0EE9F4D-0B59-43FD-BEFE-67DD3E80BB53}" type="slidenum">
              <a:rPr lang="en-US" altLang="en-US" smtClean="0"/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A615-D109-43E3-A69A-12226DAB82B4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5D2B-F892-4870-BDAF-6E2382482E72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D3B5D2B-F892-4870-BDAF-6E2382482E72}" type="slidenum">
              <a:rPr lang="en-US" alt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A615-D109-43E3-A69A-12226DAB82B4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6425-8E14-41F3-B24B-79B403F8D49F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597209F-3740-49D8-838D-A1D6D54D8555}" type="slidenum">
              <a:rPr lang="en-US" alt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A615-D109-43E3-A69A-12226DAB82B4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3B5D2B-F892-4870-BDAF-6E2382482E72}" type="slidenum">
              <a:rPr lang="en-US" altLang="en-US" smtClean="0"/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148A133-94C6-4D88-9C2A-52D82A869695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9B27-AC49-4CF5-AF7C-30CFB181EBB2}" type="slidenum">
              <a:rPr lang="en-US" alt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E59D-9DCC-4B8F-950F-FDD66FCA2E8A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421466C0-E27F-4657-9CB4-29796FEEC633}" type="slidenum">
              <a:rPr lang="en-US" altLang="en-US" smtClean="0"/>
              <a:pPr algn="ctr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4145-4F6B-4104-A48F-F638108EB9A8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729D918-35A2-40B3-BDFF-BBA2D4CB4338}" type="slidenum">
              <a:rPr lang="en-US" alt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8E99-7491-45B8-B88A-098E739C85FF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34821-D7D4-4B1F-BECA-8DA872CA3A8F}" type="slidenum">
              <a:rPr lang="en-US" alt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F1C975-7D9A-426D-BADE-B7296E13AB8F}" type="slidenum">
              <a:rPr lang="en-US" altLang="en-US" smtClean="0"/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C2B8-1DC0-40EC-B524-DC08B334C5E5}" type="datetime4">
              <a:rPr lang="en-US" smtClean="0"/>
              <a:pPr/>
              <a:t>December 13,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C730E86-4172-4B44-8323-E8DB271E0333}" type="slidenum">
              <a:rPr lang="en-US" alt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35A8907-1583-4ADE-90EC-1B9825A38275}" type="datetime4">
              <a:rPr lang="en-US" smtClean="0"/>
              <a:pPr/>
              <a:t>December 13, 2006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 algn="r"/>
            <a:fld id="{61C3A615-D109-43E3-A69A-12226DAB82B4}" type="datetime4">
              <a:rPr lang="en-US" smtClean="0"/>
              <a:pPr algn="r"/>
              <a:t>December 13, 2006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defRPr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/>
            <a:fld id="{5D3B5D2B-F892-4870-BDAF-6E2382482E72}" type="slidenum">
              <a:rPr lang="en-US" altLang="en-US" smtClean="0"/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 ftr="0" dt="0"/>
  <p:txStyles>
    <p:titleStyle>
      <a:lvl1pPr algn="ctr" rtl="0" latinLnBrk="0">
        <a:spcBef>
          <a:spcPct val="0"/>
        </a:spcBef>
        <a:buNone/>
        <a:defRPr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latinLnBrk="0">
        <a:spcBef>
          <a:spcPct val="20000"/>
        </a:spcBef>
        <a:buClr>
          <a:schemeClr val="accent2"/>
        </a:buClr>
        <a:buSzPct val="70000"/>
        <a:buFont typeface="Wingdings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latinLnBrk="0">
        <a:spcBef>
          <a:spcPct val="20000"/>
        </a:spcBef>
        <a:buClr>
          <a:schemeClr val="accent3"/>
        </a:buClr>
        <a:buSzPct val="75000"/>
        <a:buFont typeface="Wingdings 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latinLnBrk="0">
        <a:spcBef>
          <a:spcPct val="20000"/>
        </a:spcBef>
        <a:buClr>
          <a:schemeClr val="accent4"/>
        </a:buClr>
        <a:buSzPct val="70000"/>
        <a:buFont typeface="Wingdings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ct val="20000"/>
        </a:spcBef>
        <a:buClr>
          <a:schemeClr val="accent5"/>
        </a:buClr>
        <a:buFontTx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latinLnBrk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latinLnBrk="0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latinLnBrk="0">
        <a:spcBef>
          <a:spcPct val="20000"/>
        </a:spcBef>
        <a:buClr>
          <a:schemeClr val="accent4">
            <a:shade val="75000"/>
          </a:schemeClr>
        </a:buClr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latinLnBrk="0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"All Media...All the Time"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eMedia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Product Service Proposal</a:t>
            </a:r>
          </a:p>
          <a:p>
            <a:endParaRPr lang="en-US" dirty="0" smtClean="0"/>
          </a:p>
          <a:p>
            <a:r>
              <a:rPr lang="en-US" dirty="0" smtClean="0"/>
              <a:t>Director of Internet Services</a:t>
            </a:r>
          </a:p>
          <a:p>
            <a:r>
              <a:rPr lang="en-US" dirty="0" smtClean="0"/>
              <a:t>QST </a:t>
            </a:r>
            <a:r>
              <a:rPr lang="en-US" dirty="0" err="1" smtClean="0"/>
              <a:t>MediaCom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316-76E2-4F9D-8FCD-B45248D4D93F}" type="slidenum">
              <a:rPr lang="en-US" altLang="en-US"/>
              <a:pPr/>
              <a:t>10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066800" y="2057400"/>
          <a:ext cx="7086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077B-88F0-4C2E-B11D-81DBD031FC33}" type="slidenum">
              <a:rPr lang="en-US" altLang="en-US" smtClean="0"/>
              <a:pPr/>
              <a:t>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Definition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Internet Media provider</a:t>
            </a:r>
          </a:p>
          <a:p>
            <a:pPr lvl="1"/>
            <a:r>
              <a:rPr lang="en-US" dirty="0" smtClean="0"/>
              <a:t>Music and videos</a:t>
            </a:r>
          </a:p>
          <a:p>
            <a:pPr lvl="1"/>
            <a:r>
              <a:rPr lang="en-US" dirty="0" smtClean="0"/>
              <a:t>Articles and trade papers</a:t>
            </a:r>
          </a:p>
          <a:p>
            <a:pPr lvl="1"/>
            <a:r>
              <a:rPr lang="en-US" dirty="0" smtClean="0"/>
              <a:t>Historical papers archive</a:t>
            </a:r>
            <a:endParaRPr lang="en-US" sz="2200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Publishing service</a:t>
            </a:r>
          </a:p>
          <a:p>
            <a:pPr lvl="1"/>
            <a:r>
              <a:rPr lang="en-US" smtClean="0"/>
              <a:t>Papers</a:t>
            </a:r>
          </a:p>
          <a:p>
            <a:pPr lvl="1"/>
            <a:r>
              <a:rPr lang="en-US" smtClean="0"/>
              <a:t>Articles</a:t>
            </a:r>
          </a:p>
          <a:p>
            <a:pPr lvl="1"/>
            <a:r>
              <a:rPr lang="en-US" smtClean="0"/>
              <a:t>Books</a:t>
            </a:r>
          </a:p>
          <a:p>
            <a:pPr lvl="1"/>
            <a:r>
              <a:rPr lang="en-US" smtClean="0"/>
              <a:t>Games and more…</a:t>
            </a:r>
            <a:endParaRPr lang="en-US" sz="2200" dirty="0"/>
          </a:p>
        </p:txBody>
      </p:sp>
      <p:pic>
        <p:nvPicPr>
          <p:cNvPr id="2053" name="Picture 5" descr="C:\Documents and Settings\Owner\Local Settings\Temporary Internet Files\Content.IE5\G16ZOHMV\MPj031552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657600"/>
            <a:ext cx="2819400" cy="19787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84C8-49A6-49D0-A20C-B6195BF6A2D2}" type="slidenum">
              <a:rPr lang="en-US" alt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  <a:p>
            <a:pPr lvl="1"/>
            <a:r>
              <a:rPr lang="en-US" dirty="0"/>
              <a:t>Bookstores</a:t>
            </a:r>
          </a:p>
          <a:p>
            <a:pPr lvl="1"/>
            <a:r>
              <a:rPr lang="en-US" dirty="0"/>
              <a:t>E-sites</a:t>
            </a:r>
          </a:p>
          <a:p>
            <a:pPr lvl="1"/>
            <a:r>
              <a:rPr lang="en-US" dirty="0"/>
              <a:t>Media services</a:t>
            </a:r>
          </a:p>
          <a:p>
            <a:r>
              <a:rPr lang="en-US" dirty="0"/>
              <a:t>Performance ratings</a:t>
            </a:r>
          </a:p>
          <a:p>
            <a:pPr lvl="1"/>
            <a:r>
              <a:rPr lang="en-US" dirty="0"/>
              <a:t>Position</a:t>
            </a:r>
          </a:p>
          <a:p>
            <a:pPr lvl="1"/>
            <a:r>
              <a:rPr lang="en-US" dirty="0"/>
              <a:t>Stability</a:t>
            </a:r>
          </a:p>
        </p:txBody>
      </p: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5510213" y="1981200"/>
            <a:ext cx="3024187" cy="3022600"/>
            <a:chOff x="3471" y="1248"/>
            <a:chExt cx="1905" cy="1904"/>
          </a:xfrm>
        </p:grpSpPr>
        <p:sp>
          <p:nvSpPr>
            <p:cNvPr id="6149" name="Oval 5"/>
            <p:cNvSpPr>
              <a:spLocks noChangeAspect="1" noChangeArrowheads="1"/>
            </p:cNvSpPr>
            <p:nvPr/>
          </p:nvSpPr>
          <p:spPr bwMode="auto">
            <a:xfrm>
              <a:off x="4106" y="1920"/>
              <a:ext cx="406" cy="40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kumimoji="1" lang="en-US" sz="2000"/>
                <a:t>E</a:t>
              </a:r>
              <a:endParaRPr kumimoji="1" lang="en-US" sz="1000"/>
            </a:p>
          </p:txBody>
        </p:sp>
        <p:sp>
          <p:nvSpPr>
            <p:cNvPr id="6150" name="Oval 6"/>
            <p:cNvSpPr>
              <a:spLocks noChangeAspect="1" noChangeArrowheads="1"/>
            </p:cNvSpPr>
            <p:nvPr/>
          </p:nvSpPr>
          <p:spPr bwMode="auto">
            <a:xfrm>
              <a:off x="4752" y="1392"/>
              <a:ext cx="304" cy="305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kumimoji="1" lang="en-US" sz="2000" dirty="0"/>
                <a:t>B</a:t>
              </a:r>
            </a:p>
          </p:txBody>
        </p:sp>
        <p:sp>
          <p:nvSpPr>
            <p:cNvPr id="6152" name="Oval 8"/>
            <p:cNvSpPr>
              <a:spLocks noChangeAspect="1" noChangeArrowheads="1"/>
            </p:cNvSpPr>
            <p:nvPr/>
          </p:nvSpPr>
          <p:spPr bwMode="auto">
            <a:xfrm>
              <a:off x="3936" y="2544"/>
              <a:ext cx="342" cy="341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kumimoji="1" lang="en-US" sz="2000" dirty="0"/>
                <a:t>M</a:t>
              </a:r>
            </a:p>
          </p:txBody>
        </p:sp>
        <p:sp>
          <p:nvSpPr>
            <p:cNvPr id="6153" name="Freeform 9"/>
            <p:cNvSpPr>
              <a:spLocks noChangeAspect="1"/>
            </p:cNvSpPr>
            <p:nvPr/>
          </p:nvSpPr>
          <p:spPr bwMode="auto">
            <a:xfrm>
              <a:off x="3471" y="1248"/>
              <a:ext cx="1905" cy="19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76"/>
                </a:cxn>
                <a:cxn ang="0">
                  <a:pos x="2976" y="2976"/>
                </a:cxn>
              </a:cxnLst>
              <a:rect l="0" t="0" r="r" b="b"/>
              <a:pathLst>
                <a:path w="2976" h="2976">
                  <a:moveTo>
                    <a:pt x="0" y="0"/>
                  </a:moveTo>
                  <a:lnTo>
                    <a:pt x="0" y="2976"/>
                  </a:lnTo>
                  <a:lnTo>
                    <a:pt x="2976" y="2976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none" lIns="91440" tIns="13716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4841876" y="2971802"/>
            <a:ext cx="2701925" cy="2701925"/>
            <a:chOff x="3050" y="1872"/>
            <a:chExt cx="1702" cy="1702"/>
          </a:xfrm>
        </p:grpSpPr>
        <p:sp>
          <p:nvSpPr>
            <p:cNvPr id="6159" name="AutoShape 15"/>
            <p:cNvSpPr>
              <a:spLocks noChangeArrowheads="1"/>
            </p:cNvSpPr>
            <p:nvPr/>
          </p:nvSpPr>
          <p:spPr bwMode="auto">
            <a:xfrm>
              <a:off x="3504" y="3168"/>
              <a:ext cx="1248" cy="406"/>
            </a:xfrm>
            <a:prstGeom prst="rightArrow">
              <a:avLst>
                <a:gd name="adj1" fmla="val 50000"/>
                <a:gd name="adj2" fmla="val 76847"/>
              </a:avLst>
            </a:prstGeom>
            <a:solidFill>
              <a:schemeClr val="accent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/>
                <a:t>Performance</a:t>
              </a:r>
            </a:p>
          </p:txBody>
        </p:sp>
        <p:sp>
          <p:nvSpPr>
            <p:cNvPr id="6161" name="AutoShape 17"/>
            <p:cNvSpPr>
              <a:spLocks noChangeArrowheads="1"/>
            </p:cNvSpPr>
            <p:nvPr/>
          </p:nvSpPr>
          <p:spPr bwMode="auto">
            <a:xfrm rot="16200000">
              <a:off x="2629" y="2293"/>
              <a:ext cx="1248" cy="406"/>
            </a:xfrm>
            <a:prstGeom prst="rightArrow">
              <a:avLst>
                <a:gd name="adj1" fmla="val 50000"/>
                <a:gd name="adj2" fmla="val 76847"/>
              </a:avLst>
            </a:prstGeom>
            <a:solidFill>
              <a:schemeClr val="accent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Price</a:t>
              </a:r>
            </a:p>
          </p:txBody>
        </p:sp>
      </p:grpSp>
      <p:sp>
        <p:nvSpPr>
          <p:cNvPr id="13" name="Oval 5"/>
          <p:cNvSpPr>
            <a:spLocks noChangeAspect="1" noChangeArrowheads="1"/>
          </p:cNvSpPr>
          <p:nvPr/>
        </p:nvSpPr>
        <p:spPr bwMode="auto">
          <a:xfrm>
            <a:off x="9296400" y="1905000"/>
            <a:ext cx="644525" cy="64611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1" lang="en-US" sz="2000"/>
              <a:t>E</a:t>
            </a:r>
            <a:endParaRPr kumimoji="1" lang="en-US" sz="1000"/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9372600" y="2895600"/>
            <a:ext cx="482600" cy="48418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  <a:effectLst/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1" lang="en-US" sz="2000" dirty="0"/>
              <a:t>B</a:t>
            </a:r>
          </a:p>
        </p:txBody>
      </p:sp>
      <p:sp>
        <p:nvSpPr>
          <p:cNvPr id="16" name="Oval 8"/>
          <p:cNvSpPr>
            <a:spLocks noChangeAspect="1" noChangeArrowheads="1"/>
          </p:cNvSpPr>
          <p:nvPr/>
        </p:nvSpPr>
        <p:spPr bwMode="auto">
          <a:xfrm>
            <a:off x="9296400" y="3810000"/>
            <a:ext cx="542925" cy="541338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1" lang="en-US" sz="2000" dirty="0"/>
              <a:t>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12320-3318-47F0-90E3-C9C71BDBF2E1}" type="slidenum">
              <a:rPr lang="en-US" altLang="en-US"/>
              <a:pPr/>
              <a:t>4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b"/>
          <a:lstStyle/>
          <a:p>
            <a:r>
              <a:rPr lang="en-US" dirty="0"/>
              <a:t>Market Summary</a:t>
            </a:r>
          </a:p>
        </p:txBody>
      </p:sp>
      <p:sp>
        <p:nvSpPr>
          <p:cNvPr id="48132" name="Freeform 4"/>
          <p:cNvSpPr>
            <a:spLocks noChangeAspect="1"/>
          </p:cNvSpPr>
          <p:nvPr/>
        </p:nvSpPr>
        <p:spPr bwMode="auto">
          <a:xfrm>
            <a:off x="2462215" y="3544890"/>
            <a:ext cx="4810125" cy="21574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16"/>
              </a:cxn>
              <a:cxn ang="0">
                <a:pos x="3984" y="2016"/>
              </a:cxn>
            </a:cxnLst>
            <a:rect l="0" t="0" r="r" b="b"/>
            <a:pathLst>
              <a:path w="3984" h="2016">
                <a:moveTo>
                  <a:pt x="0" y="0"/>
                </a:moveTo>
                <a:lnTo>
                  <a:pt x="0" y="2016"/>
                </a:lnTo>
                <a:lnTo>
                  <a:pt x="3984" y="2016"/>
                </a:lnTo>
              </a:path>
            </a:pathLst>
          </a:custGeom>
          <a:noFill/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2493965" y="4495801"/>
            <a:ext cx="1452385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b="1"/>
              <a:t>Early Adopters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4184650" y="3429001"/>
            <a:ext cx="1460400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b="1"/>
              <a:t>Mass Adopters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092826" y="4495801"/>
            <a:ext cx="1380250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b="1"/>
              <a:t>Late Adopters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4594225" y="5748340"/>
            <a:ext cx="580608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i="1"/>
              <a:t>Time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1508127" y="4187825"/>
            <a:ext cx="1010212" cy="73866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i="1"/>
              <a:t>Number</a:t>
            </a:r>
            <a:br>
              <a:rPr kumimoji="1" lang="en-US" sz="1400" i="1"/>
            </a:br>
            <a:r>
              <a:rPr kumimoji="1" lang="en-US" sz="1400" i="1"/>
              <a:t>of</a:t>
            </a:r>
            <a:br>
              <a:rPr kumimoji="1" lang="en-US" sz="1400" i="1"/>
            </a:br>
            <a:r>
              <a:rPr kumimoji="1" lang="en-US" sz="1400" i="1"/>
              <a:t>customers</a:t>
            </a:r>
          </a:p>
        </p:txBody>
      </p:sp>
      <p:sp>
        <p:nvSpPr>
          <p:cNvPr id="48133" name="Freeform 5"/>
          <p:cNvSpPr>
            <a:spLocks noChangeAspect="1"/>
          </p:cNvSpPr>
          <p:nvPr/>
        </p:nvSpPr>
        <p:spPr bwMode="auto">
          <a:xfrm>
            <a:off x="2859088" y="5043488"/>
            <a:ext cx="939800" cy="552450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480"/>
              </a:cxn>
              <a:cxn ang="0">
                <a:pos x="816" y="480"/>
              </a:cxn>
              <a:cxn ang="0">
                <a:pos x="816" y="0"/>
              </a:cxn>
              <a:cxn ang="0">
                <a:pos x="738" y="51"/>
              </a:cxn>
              <a:cxn ang="0">
                <a:pos x="645" y="102"/>
              </a:cxn>
              <a:cxn ang="0">
                <a:pos x="573" y="129"/>
              </a:cxn>
              <a:cxn ang="0">
                <a:pos x="456" y="165"/>
              </a:cxn>
              <a:cxn ang="0">
                <a:pos x="339" y="201"/>
              </a:cxn>
              <a:cxn ang="0">
                <a:pos x="207" y="243"/>
              </a:cxn>
              <a:cxn ang="0">
                <a:pos x="81" y="279"/>
              </a:cxn>
              <a:cxn ang="0">
                <a:pos x="0" y="300"/>
              </a:cxn>
            </a:cxnLst>
            <a:rect l="0" t="0" r="r" b="b"/>
            <a:pathLst>
              <a:path w="816" h="480">
                <a:moveTo>
                  <a:pt x="0" y="300"/>
                </a:moveTo>
                <a:lnTo>
                  <a:pt x="0" y="480"/>
                </a:lnTo>
                <a:lnTo>
                  <a:pt x="816" y="480"/>
                </a:lnTo>
                <a:lnTo>
                  <a:pt x="816" y="0"/>
                </a:lnTo>
                <a:lnTo>
                  <a:pt x="738" y="51"/>
                </a:lnTo>
                <a:lnTo>
                  <a:pt x="645" y="102"/>
                </a:lnTo>
                <a:lnTo>
                  <a:pt x="573" y="129"/>
                </a:lnTo>
                <a:lnTo>
                  <a:pt x="456" y="165"/>
                </a:lnTo>
                <a:lnTo>
                  <a:pt x="339" y="201"/>
                </a:lnTo>
                <a:lnTo>
                  <a:pt x="207" y="243"/>
                </a:lnTo>
                <a:lnTo>
                  <a:pt x="81" y="279"/>
                </a:lnTo>
                <a:lnTo>
                  <a:pt x="0" y="300"/>
                </a:lnTo>
                <a:close/>
              </a:path>
            </a:pathLst>
          </a:custGeom>
          <a:solidFill>
            <a:schemeClr val="bg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Freeform 6"/>
          <p:cNvSpPr>
            <a:spLocks noChangeAspect="1"/>
          </p:cNvSpPr>
          <p:nvPr/>
        </p:nvSpPr>
        <p:spPr bwMode="auto">
          <a:xfrm>
            <a:off x="3863976" y="3962400"/>
            <a:ext cx="1000125" cy="1633538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6" y="1418"/>
              </a:cxn>
              <a:cxn ang="0">
                <a:pos x="0" y="1416"/>
              </a:cxn>
              <a:cxn ang="0">
                <a:pos x="0" y="882"/>
              </a:cxn>
              <a:cxn ang="0">
                <a:pos x="84" y="804"/>
              </a:cxn>
              <a:cxn ang="0">
                <a:pos x="156" y="735"/>
              </a:cxn>
              <a:cxn ang="0">
                <a:pos x="222" y="657"/>
              </a:cxn>
              <a:cxn ang="0">
                <a:pos x="297" y="558"/>
              </a:cxn>
              <a:cxn ang="0">
                <a:pos x="381" y="453"/>
              </a:cxn>
              <a:cxn ang="0">
                <a:pos x="486" y="318"/>
              </a:cxn>
              <a:cxn ang="0">
                <a:pos x="543" y="240"/>
              </a:cxn>
              <a:cxn ang="0">
                <a:pos x="630" y="129"/>
              </a:cxn>
              <a:cxn ang="0">
                <a:pos x="687" y="72"/>
              </a:cxn>
              <a:cxn ang="0">
                <a:pos x="753" y="27"/>
              </a:cxn>
              <a:cxn ang="0">
                <a:pos x="801" y="16"/>
              </a:cxn>
              <a:cxn ang="0">
                <a:pos x="867" y="0"/>
              </a:cxn>
            </a:cxnLst>
            <a:rect l="0" t="0" r="r" b="b"/>
            <a:pathLst>
              <a:path w="867" h="1418">
                <a:moveTo>
                  <a:pt x="867" y="0"/>
                </a:moveTo>
                <a:lnTo>
                  <a:pt x="866" y="1418"/>
                </a:lnTo>
                <a:lnTo>
                  <a:pt x="0" y="1416"/>
                </a:lnTo>
                <a:lnTo>
                  <a:pt x="0" y="882"/>
                </a:lnTo>
                <a:lnTo>
                  <a:pt x="84" y="804"/>
                </a:lnTo>
                <a:lnTo>
                  <a:pt x="156" y="735"/>
                </a:lnTo>
                <a:lnTo>
                  <a:pt x="222" y="657"/>
                </a:lnTo>
                <a:lnTo>
                  <a:pt x="297" y="558"/>
                </a:lnTo>
                <a:lnTo>
                  <a:pt x="381" y="453"/>
                </a:lnTo>
                <a:lnTo>
                  <a:pt x="486" y="318"/>
                </a:lnTo>
                <a:lnTo>
                  <a:pt x="543" y="240"/>
                </a:lnTo>
                <a:lnTo>
                  <a:pt x="630" y="129"/>
                </a:lnTo>
                <a:lnTo>
                  <a:pt x="687" y="72"/>
                </a:lnTo>
                <a:lnTo>
                  <a:pt x="753" y="27"/>
                </a:lnTo>
                <a:lnTo>
                  <a:pt x="801" y="16"/>
                </a:lnTo>
                <a:lnTo>
                  <a:pt x="867" y="0"/>
                </a:lnTo>
                <a:close/>
              </a:path>
            </a:pathLst>
          </a:custGeom>
          <a:solidFill>
            <a:schemeClr val="accent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Freeform 7"/>
          <p:cNvSpPr>
            <a:spLocks noChangeAspect="1"/>
          </p:cNvSpPr>
          <p:nvPr/>
        </p:nvSpPr>
        <p:spPr bwMode="auto">
          <a:xfrm>
            <a:off x="2482851" y="5422902"/>
            <a:ext cx="311151" cy="173038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0" y="174"/>
              </a:cxn>
              <a:cxn ang="0">
                <a:pos x="366" y="174"/>
              </a:cxn>
              <a:cxn ang="0">
                <a:pos x="366" y="0"/>
              </a:cxn>
              <a:cxn ang="0">
                <a:pos x="320" y="18"/>
              </a:cxn>
              <a:cxn ang="0">
                <a:pos x="267" y="39"/>
              </a:cxn>
              <a:cxn ang="0">
                <a:pos x="198" y="61"/>
              </a:cxn>
              <a:cxn ang="0">
                <a:pos x="132" y="86"/>
              </a:cxn>
              <a:cxn ang="0">
                <a:pos x="74" y="106"/>
              </a:cxn>
              <a:cxn ang="0">
                <a:pos x="0" y="123"/>
              </a:cxn>
            </a:cxnLst>
            <a:rect l="0" t="0" r="r" b="b"/>
            <a:pathLst>
              <a:path w="366" h="174">
                <a:moveTo>
                  <a:pt x="0" y="123"/>
                </a:moveTo>
                <a:lnTo>
                  <a:pt x="0" y="174"/>
                </a:lnTo>
                <a:lnTo>
                  <a:pt x="366" y="174"/>
                </a:lnTo>
                <a:lnTo>
                  <a:pt x="366" y="0"/>
                </a:lnTo>
                <a:lnTo>
                  <a:pt x="320" y="18"/>
                </a:lnTo>
                <a:lnTo>
                  <a:pt x="267" y="39"/>
                </a:lnTo>
                <a:lnTo>
                  <a:pt x="198" y="61"/>
                </a:lnTo>
                <a:lnTo>
                  <a:pt x="132" y="86"/>
                </a:lnTo>
                <a:lnTo>
                  <a:pt x="74" y="106"/>
                </a:lnTo>
                <a:lnTo>
                  <a:pt x="0" y="123"/>
                </a:lnTo>
                <a:close/>
              </a:path>
            </a:pathLst>
          </a:custGeom>
          <a:solidFill>
            <a:schemeClr val="bg1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Freeform 8"/>
          <p:cNvSpPr>
            <a:spLocks noChangeAspect="1"/>
          </p:cNvSpPr>
          <p:nvPr/>
        </p:nvSpPr>
        <p:spPr bwMode="auto">
          <a:xfrm flipH="1">
            <a:off x="5994400" y="5043488"/>
            <a:ext cx="939800" cy="552450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480"/>
              </a:cxn>
              <a:cxn ang="0">
                <a:pos x="816" y="480"/>
              </a:cxn>
              <a:cxn ang="0">
                <a:pos x="816" y="0"/>
              </a:cxn>
              <a:cxn ang="0">
                <a:pos x="738" y="51"/>
              </a:cxn>
              <a:cxn ang="0">
                <a:pos x="645" y="102"/>
              </a:cxn>
              <a:cxn ang="0">
                <a:pos x="573" y="129"/>
              </a:cxn>
              <a:cxn ang="0">
                <a:pos x="456" y="165"/>
              </a:cxn>
              <a:cxn ang="0">
                <a:pos x="339" y="201"/>
              </a:cxn>
              <a:cxn ang="0">
                <a:pos x="207" y="243"/>
              </a:cxn>
              <a:cxn ang="0">
                <a:pos x="81" y="279"/>
              </a:cxn>
              <a:cxn ang="0">
                <a:pos x="0" y="300"/>
              </a:cxn>
            </a:cxnLst>
            <a:rect l="0" t="0" r="r" b="b"/>
            <a:pathLst>
              <a:path w="816" h="480">
                <a:moveTo>
                  <a:pt x="0" y="300"/>
                </a:moveTo>
                <a:lnTo>
                  <a:pt x="0" y="480"/>
                </a:lnTo>
                <a:lnTo>
                  <a:pt x="816" y="480"/>
                </a:lnTo>
                <a:lnTo>
                  <a:pt x="816" y="0"/>
                </a:lnTo>
                <a:lnTo>
                  <a:pt x="738" y="51"/>
                </a:lnTo>
                <a:lnTo>
                  <a:pt x="645" y="102"/>
                </a:lnTo>
                <a:lnTo>
                  <a:pt x="573" y="129"/>
                </a:lnTo>
                <a:lnTo>
                  <a:pt x="456" y="165"/>
                </a:lnTo>
                <a:lnTo>
                  <a:pt x="339" y="201"/>
                </a:lnTo>
                <a:lnTo>
                  <a:pt x="207" y="243"/>
                </a:lnTo>
                <a:lnTo>
                  <a:pt x="81" y="279"/>
                </a:lnTo>
                <a:lnTo>
                  <a:pt x="0" y="300"/>
                </a:lnTo>
                <a:close/>
              </a:path>
            </a:pathLst>
          </a:custGeom>
          <a:solidFill>
            <a:schemeClr val="tx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4" name="Freeform 16"/>
          <p:cNvSpPr>
            <a:spLocks noChangeAspect="1"/>
          </p:cNvSpPr>
          <p:nvPr/>
        </p:nvSpPr>
        <p:spPr bwMode="auto">
          <a:xfrm flipH="1">
            <a:off x="4929190" y="3962400"/>
            <a:ext cx="998537" cy="1633538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6" y="1418"/>
              </a:cxn>
              <a:cxn ang="0">
                <a:pos x="0" y="1416"/>
              </a:cxn>
              <a:cxn ang="0">
                <a:pos x="0" y="882"/>
              </a:cxn>
              <a:cxn ang="0">
                <a:pos x="84" y="804"/>
              </a:cxn>
              <a:cxn ang="0">
                <a:pos x="156" y="735"/>
              </a:cxn>
              <a:cxn ang="0">
                <a:pos x="222" y="657"/>
              </a:cxn>
              <a:cxn ang="0">
                <a:pos x="297" y="558"/>
              </a:cxn>
              <a:cxn ang="0">
                <a:pos x="381" y="453"/>
              </a:cxn>
              <a:cxn ang="0">
                <a:pos x="486" y="318"/>
              </a:cxn>
              <a:cxn ang="0">
                <a:pos x="543" y="240"/>
              </a:cxn>
              <a:cxn ang="0">
                <a:pos x="630" y="129"/>
              </a:cxn>
              <a:cxn ang="0">
                <a:pos x="687" y="72"/>
              </a:cxn>
              <a:cxn ang="0">
                <a:pos x="753" y="27"/>
              </a:cxn>
              <a:cxn ang="0">
                <a:pos x="801" y="16"/>
              </a:cxn>
              <a:cxn ang="0">
                <a:pos x="867" y="0"/>
              </a:cxn>
            </a:cxnLst>
            <a:rect l="0" t="0" r="r" b="b"/>
            <a:pathLst>
              <a:path w="867" h="1418">
                <a:moveTo>
                  <a:pt x="867" y="0"/>
                </a:moveTo>
                <a:lnTo>
                  <a:pt x="866" y="1418"/>
                </a:lnTo>
                <a:lnTo>
                  <a:pt x="0" y="1416"/>
                </a:lnTo>
                <a:lnTo>
                  <a:pt x="0" y="882"/>
                </a:lnTo>
                <a:lnTo>
                  <a:pt x="84" y="804"/>
                </a:lnTo>
                <a:lnTo>
                  <a:pt x="156" y="735"/>
                </a:lnTo>
                <a:lnTo>
                  <a:pt x="222" y="657"/>
                </a:lnTo>
                <a:lnTo>
                  <a:pt x="297" y="558"/>
                </a:lnTo>
                <a:lnTo>
                  <a:pt x="381" y="453"/>
                </a:lnTo>
                <a:lnTo>
                  <a:pt x="486" y="318"/>
                </a:lnTo>
                <a:lnTo>
                  <a:pt x="543" y="240"/>
                </a:lnTo>
                <a:lnTo>
                  <a:pt x="630" y="129"/>
                </a:lnTo>
                <a:lnTo>
                  <a:pt x="687" y="72"/>
                </a:lnTo>
                <a:lnTo>
                  <a:pt x="753" y="27"/>
                </a:lnTo>
                <a:lnTo>
                  <a:pt x="801" y="16"/>
                </a:lnTo>
                <a:lnTo>
                  <a:pt x="867" y="0"/>
                </a:lnTo>
                <a:close/>
              </a:path>
            </a:pathLst>
          </a:custGeom>
          <a:solidFill>
            <a:schemeClr val="accent1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2743200" y="2133602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dirty="0">
                <a:solidFill>
                  <a:srgbClr val="009999"/>
                </a:solidFill>
                <a:latin typeface="Times New Roman" pitchFamily="18" charset="0"/>
              </a:rPr>
              <a:t>Changes in market share, costs, pricing, and competition</a:t>
            </a:r>
          </a:p>
        </p:txBody>
      </p:sp>
      <p:sp>
        <p:nvSpPr>
          <p:cNvPr id="17" name="Freeform 7"/>
          <p:cNvSpPr>
            <a:spLocks noChangeAspect="1"/>
          </p:cNvSpPr>
          <p:nvPr/>
        </p:nvSpPr>
        <p:spPr bwMode="auto">
          <a:xfrm flipH="1">
            <a:off x="7004051" y="5410200"/>
            <a:ext cx="311151" cy="173038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0" y="174"/>
              </a:cxn>
              <a:cxn ang="0">
                <a:pos x="366" y="174"/>
              </a:cxn>
              <a:cxn ang="0">
                <a:pos x="366" y="0"/>
              </a:cxn>
              <a:cxn ang="0">
                <a:pos x="320" y="18"/>
              </a:cxn>
              <a:cxn ang="0">
                <a:pos x="267" y="39"/>
              </a:cxn>
              <a:cxn ang="0">
                <a:pos x="198" y="61"/>
              </a:cxn>
              <a:cxn ang="0">
                <a:pos x="132" y="86"/>
              </a:cxn>
              <a:cxn ang="0">
                <a:pos x="74" y="106"/>
              </a:cxn>
              <a:cxn ang="0">
                <a:pos x="0" y="123"/>
              </a:cxn>
            </a:cxnLst>
            <a:rect l="0" t="0" r="r" b="b"/>
            <a:pathLst>
              <a:path w="366" h="174">
                <a:moveTo>
                  <a:pt x="0" y="123"/>
                </a:moveTo>
                <a:lnTo>
                  <a:pt x="0" y="174"/>
                </a:lnTo>
                <a:lnTo>
                  <a:pt x="366" y="174"/>
                </a:lnTo>
                <a:lnTo>
                  <a:pt x="366" y="0"/>
                </a:lnTo>
                <a:lnTo>
                  <a:pt x="320" y="18"/>
                </a:lnTo>
                <a:lnTo>
                  <a:pt x="267" y="39"/>
                </a:lnTo>
                <a:lnTo>
                  <a:pt x="198" y="61"/>
                </a:lnTo>
                <a:lnTo>
                  <a:pt x="132" y="86"/>
                </a:lnTo>
                <a:lnTo>
                  <a:pt x="74" y="106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5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307D-5431-4DAC-B7F5-1AA35B53B739}" type="slidenum">
              <a:rPr lang="en-US" altLang="en-US"/>
              <a:pPr/>
              <a:t>5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Packaging &amp; Fulfillment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Product Positioning</a:t>
            </a:r>
          </a:p>
          <a:p>
            <a:pPr lvl="1"/>
            <a:r>
              <a:rPr lang="en-US" dirty="0"/>
              <a:t>Pricing</a:t>
            </a:r>
          </a:p>
          <a:p>
            <a:pPr lvl="1"/>
            <a:r>
              <a:rPr lang="en-US" dirty="0"/>
              <a:t>Look</a:t>
            </a:r>
          </a:p>
          <a:p>
            <a:pPr lvl="1"/>
            <a:r>
              <a:rPr lang="en-US" dirty="0"/>
              <a:t>Fulfillment issues</a:t>
            </a:r>
          </a:p>
          <a:p>
            <a:r>
              <a:rPr lang="en-US" dirty="0"/>
              <a:t>COGs</a:t>
            </a:r>
          </a:p>
          <a:p>
            <a:pPr lvl="1"/>
            <a:r>
              <a:rPr lang="en-US" dirty="0"/>
              <a:t>Cost of goods vs. materials</a:t>
            </a:r>
          </a:p>
        </p:txBody>
      </p:sp>
      <p:sp>
        <p:nvSpPr>
          <p:cNvPr id="5" name="Flowchart: Multidocument 4"/>
          <p:cNvSpPr/>
          <p:nvPr/>
        </p:nvSpPr>
        <p:spPr>
          <a:xfrm>
            <a:off x="6324600" y="3657600"/>
            <a:ext cx="1490949" cy="10668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COG</a:t>
            </a:r>
            <a:endParaRPr lang="en-US" dirty="0"/>
          </a:p>
        </p:txBody>
      </p:sp>
      <p:sp>
        <p:nvSpPr>
          <p:cNvPr id="7" name="Flowchart: Multidocument 6"/>
          <p:cNvSpPr/>
          <p:nvPr/>
        </p:nvSpPr>
        <p:spPr>
          <a:xfrm>
            <a:off x="6281451" y="1600200"/>
            <a:ext cx="1490949" cy="10668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Pricing</a:t>
            </a:r>
            <a:endParaRPr lang="en-US" dirty="0"/>
          </a:p>
        </p:txBody>
      </p:sp>
      <p:cxnSp>
        <p:nvCxnSpPr>
          <p:cNvPr id="13" name="Elbow Connector 12"/>
          <p:cNvCxnSpPr>
            <a:stCxn id="7" idx="2"/>
            <a:endCxn id="5" idx="0"/>
          </p:cNvCxnSpPr>
          <p:nvPr/>
        </p:nvCxnSpPr>
        <p:spPr>
          <a:xfrm rot="5400000" flipV="1">
            <a:off x="6532447" y="3017401"/>
            <a:ext cx="1031000" cy="249397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A26E-E6D5-4C7B-B7FF-79478F34651C}" type="slidenum">
              <a:rPr lang="en-US" altLang="en-US"/>
              <a:pPr/>
              <a:t>6</a:t>
            </a:fld>
            <a:endParaRPr lang="en-U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Distribution plan and strategy</a:t>
            </a:r>
          </a:p>
          <a:p>
            <a:r>
              <a:rPr lang="en-US" dirty="0"/>
              <a:t>Distribution channels</a:t>
            </a:r>
          </a:p>
          <a:p>
            <a:pPr marL="742950" lvl="1" indent="-285750"/>
            <a:r>
              <a:rPr lang="en-US" dirty="0"/>
              <a:t>National</a:t>
            </a:r>
          </a:p>
          <a:p>
            <a:pPr marL="742950" lvl="1" indent="-285750"/>
            <a:r>
              <a:rPr lang="en-US" dirty="0"/>
              <a:t>International</a:t>
            </a:r>
          </a:p>
          <a:p>
            <a:r>
              <a:rPr lang="en-US" dirty="0"/>
              <a:t>Distribution operations</a:t>
            </a:r>
          </a:p>
          <a:p>
            <a:pPr marL="742950" lvl="1" indent="-285750"/>
            <a:r>
              <a:rPr lang="en-US" dirty="0"/>
              <a:t>eMedia unit responsibilities</a:t>
            </a:r>
          </a:p>
          <a:p>
            <a:pPr marL="742950" lvl="1" indent="-285750"/>
            <a:r>
              <a:rPr lang="en-US" dirty="0"/>
              <a:t>Schedules</a:t>
            </a:r>
          </a:p>
        </p:txBody>
      </p:sp>
      <p:pic>
        <p:nvPicPr>
          <p:cNvPr id="1032" name="Picture 8" descr="C:\Documents and Settings\Owner\Local Settings\Temporary Internet Files\Content.IE5\Q1SJ6ZSZ\MCBD19619_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486400" y="2438400"/>
            <a:ext cx="2548914" cy="23928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AE70E-E1E2-42FE-88BA-B8CA49FEF300}" type="slidenum">
              <a:rPr lang="en-US" altLang="en-US"/>
              <a:pPr/>
              <a:t>7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 Plans</a:t>
            </a:r>
          </a:p>
        </p:txBody>
      </p:sp>
      <p:graphicFrame>
        <p:nvGraphicFramePr>
          <p:cNvPr id="56394" name="Group 74"/>
          <p:cNvGraphicFramePr>
            <a:graphicFrameLocks noGrp="1"/>
          </p:cNvGraphicFramePr>
          <p:nvPr>
            <p:ph idx="4294967295"/>
          </p:nvPr>
        </p:nvGraphicFramePr>
        <p:xfrm>
          <a:off x="457200" y="1888491"/>
          <a:ext cx="8229600" cy="397890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26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Basic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Standard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Premium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326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Pay each occurrence</a:t>
                      </a:r>
                    </a:p>
                  </a:txBody>
                  <a:tcPr marL="2286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Maximum 12 downloads per month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Unlimited downloads per month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26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 range: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$1.99 to $7.99</a:t>
                      </a:r>
                    </a:p>
                  </a:txBody>
                  <a:tcPr marL="2286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$11.95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$19.95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572A5-2FA9-4C1D-8698-6C0567E10ED1}" type="slidenum">
              <a:rPr lang="en-US" altLang="en-US"/>
              <a:pPr/>
              <a:t>8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Promotion &amp; Marketing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Launch plan</a:t>
            </a:r>
          </a:p>
          <a:p>
            <a:pPr lvl="1"/>
            <a:r>
              <a:rPr lang="en-US" dirty="0"/>
              <a:t>Product announcement</a:t>
            </a:r>
          </a:p>
          <a:p>
            <a:r>
              <a:rPr lang="en-US" dirty="0"/>
              <a:t>Marketing</a:t>
            </a:r>
          </a:p>
          <a:p>
            <a:pPr lvl="1"/>
            <a:r>
              <a:rPr lang="en-US" dirty="0"/>
              <a:t>Karen Santos</a:t>
            </a:r>
          </a:p>
          <a:p>
            <a:r>
              <a:rPr lang="en-US" dirty="0"/>
              <a:t>Promotions</a:t>
            </a:r>
          </a:p>
          <a:p>
            <a:pPr lvl="1"/>
            <a:r>
              <a:rPr lang="en-US" dirty="0"/>
              <a:t>Internet/Direct mail</a:t>
            </a:r>
          </a:p>
          <a:p>
            <a:pPr lvl="1"/>
            <a:r>
              <a:rPr lang="en-US" dirty="0"/>
              <a:t>Stores</a:t>
            </a:r>
          </a:p>
        </p:txBody>
      </p:sp>
      <p:pic>
        <p:nvPicPr>
          <p:cNvPr id="53255" name="Picture 7" descr="ansb4urm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209802"/>
            <a:ext cx="2274888" cy="2498725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5B83-77FF-47C2-90D9-946AF600744C}" type="slidenum">
              <a:rPr lang="en-US" altLang="en-US"/>
              <a:pPr/>
              <a:t>9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Outlook</a:t>
            </a:r>
          </a:p>
        </p:txBody>
      </p:sp>
      <p:graphicFrame>
        <p:nvGraphicFramePr>
          <p:cNvPr id="5" name="Object 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09600" y="1752600"/>
          <a:ext cx="7937289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14209</TotalTime>
  <Words>202</Words>
  <Application>Microsoft PowerPoint</Application>
  <PresentationFormat>On-screen Show (4:3)</PresentationFormat>
  <Paragraphs>100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eMedia</vt:lpstr>
      <vt:lpstr>Product Definition</vt:lpstr>
      <vt:lpstr>Competition</vt:lpstr>
      <vt:lpstr>Market Summary</vt:lpstr>
      <vt:lpstr>Packaging &amp; Fulfillment</vt:lpstr>
      <vt:lpstr>Distribution</vt:lpstr>
      <vt:lpstr>Pricing Plans</vt:lpstr>
      <vt:lpstr>Promotion &amp; Marketing</vt:lpstr>
      <vt:lpstr>Sales Outlook</vt:lpstr>
      <vt:lpstr>THANK YOU!</vt:lpstr>
    </vt:vector>
  </TitlesOfParts>
  <Company>Beskeen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eMedia</dc:title>
  <dc:creator/>
  <cp:lastModifiedBy>Your Name</cp:lastModifiedBy>
  <cp:revision>133</cp:revision>
  <dcterms:created xsi:type="dcterms:W3CDTF">2006-03-24T20:41:32Z</dcterms:created>
  <dcterms:modified xsi:type="dcterms:W3CDTF">2006-12-13T20:04:45Z</dcterms:modified>
</cp:coreProperties>
</file>